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leste" initials="C" lastIdx="1" clrIdx="0">
    <p:extLst>
      <p:ext uri="{19B8F6BF-5375-455C-9EA6-DF929625EA0E}">
        <p15:presenceInfo xmlns:p15="http://schemas.microsoft.com/office/powerpoint/2012/main" userId="Celes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755120-2858-4550-AFA3-764B206D0D14}"/>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A08B93B7-D145-4B3C-AB3F-E2F803DA4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A6CB1B9-93EE-41A9-941E-038B7E611A8C}"/>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2A909522-25E3-4F8B-91A8-E0AD1F6FD6C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717D129-02FA-4CE0-8327-D3E931AFEC1D}"/>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131872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47EA28-A70E-4587-9183-4E20DC54A72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6475A43-E03C-460F-BF2D-98EDEA43242A}"/>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7990A2F-148D-465A-9B0E-9DDD9842E4CC}"/>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AD26F4A1-165E-4B3D-ADF5-BAE80E9D008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FDAA8EE-4866-4B40-A7D3-2A55D8489825}"/>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873024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7E1DDF7-67D2-47D4-8455-088FFDAB333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CE42B78-8980-4A36-A5C6-115547F7809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7231A8F-1C34-4B4B-8976-C51E56A374FA}"/>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D0997DF1-985B-48DE-80E9-47CB9556B61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7B420B3-1851-4755-82A0-0355CE2EF369}"/>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64499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6E7EF1-4814-431B-81AA-E19F6274F9B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270E722-4B08-4125-9120-3DCCBC6B3D9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012A72E-49B6-4917-86F5-BE103FB39762}"/>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2212E5AE-200F-4770-996E-C3C782A458C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2DEBB0-466D-4286-B38F-095006A632CD}"/>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3452998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034943-C191-4956-86EA-5D788AF24258}"/>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2DBD0371-FE9D-4892-BBDF-133C66D6D4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C08BAC58-834B-41AB-B064-D51DF384AFD3}"/>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1367B3D3-3744-494D-B29C-4DED1284847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0717F3D-8DE2-4E68-A866-92BC6892CD19}"/>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570073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8019C0B-FC04-4053-ADE1-39B220031D2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22ECEA8-17EC-4568-984E-16B771B0DDC4}"/>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8DDA3B3-8CB1-4E59-894B-215BF8B27E71}"/>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5E724E8-B77C-4F6A-A4BF-05D1300BD4F6}"/>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6" name="Segnaposto piè di pagina 5">
            <a:extLst>
              <a:ext uri="{FF2B5EF4-FFF2-40B4-BE49-F238E27FC236}">
                <a16:creationId xmlns:a16="http://schemas.microsoft.com/office/drawing/2014/main" id="{1F192248-EA0C-4FAA-A215-2054C5F17F4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BA281CF-DCEA-4129-AEE8-B0B65FB25187}"/>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255531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CFD0F5-4903-4897-9157-489ADEE4C1E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8695C16-FCCA-467A-8C56-B640FC5A2E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AF13442-40AB-4BB0-B74B-C889666D14D1}"/>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361E550-B253-4BC4-B0E1-710C891FA3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17E9C7A0-D900-4927-9FA8-D3CBE14ACA0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E9AECFA-0FFF-483E-966C-58AD4A9562AD}"/>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8" name="Segnaposto piè di pagina 7">
            <a:extLst>
              <a:ext uri="{FF2B5EF4-FFF2-40B4-BE49-F238E27FC236}">
                <a16:creationId xmlns:a16="http://schemas.microsoft.com/office/drawing/2014/main" id="{4382C663-A516-45A8-B958-3262E1DD20A9}"/>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73349356-F7D2-41B9-A1D6-CCA450D66C6C}"/>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868718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960291-23C4-46C9-816D-25D4586CAC0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45595442-335C-4699-8CE8-96F1B99880B7}"/>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4" name="Segnaposto piè di pagina 3">
            <a:extLst>
              <a:ext uri="{FF2B5EF4-FFF2-40B4-BE49-F238E27FC236}">
                <a16:creationId xmlns:a16="http://schemas.microsoft.com/office/drawing/2014/main" id="{3769BB10-4D2A-484E-A61D-B1A8C71EC5B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E42CDF6-AC65-4694-921C-BEFBA9808DB8}"/>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953577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4355104-E81C-4A6D-8709-84ED1B9A79A3}"/>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3" name="Segnaposto piè di pagina 2">
            <a:extLst>
              <a:ext uri="{FF2B5EF4-FFF2-40B4-BE49-F238E27FC236}">
                <a16:creationId xmlns:a16="http://schemas.microsoft.com/office/drawing/2014/main" id="{34B79B3E-8CF3-4E06-B778-8CB07BB45237}"/>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DFCA689-4196-4389-8B5D-7BC2BDBB79BC}"/>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0874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2DD212-50EC-4618-8DC0-07A4CD0951C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09FEB67-9753-45E5-9F09-EEC2C2910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4F265B2-079D-4FC8-8C22-163013B611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19E835D-9606-4355-A4F7-9D5376E669E5}"/>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6" name="Segnaposto piè di pagina 5">
            <a:extLst>
              <a:ext uri="{FF2B5EF4-FFF2-40B4-BE49-F238E27FC236}">
                <a16:creationId xmlns:a16="http://schemas.microsoft.com/office/drawing/2014/main" id="{DBFB0EE5-23E1-4113-86CC-6B0041A5DEF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8F17093-BC62-4902-82F2-F76672B10564}"/>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177314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B1FF49-1AF2-4FEC-8186-664F82C00DB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05FAE77-6692-4706-BE91-785CE1F77B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9823897E-AB53-4A8B-ADA5-EF34842A97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6FE959EC-7C19-44CC-B6FA-7AD5C610A2FB}"/>
              </a:ext>
            </a:extLst>
          </p:cNvPr>
          <p:cNvSpPr>
            <a:spLocks noGrp="1"/>
          </p:cNvSpPr>
          <p:nvPr>
            <p:ph type="dt" sz="half" idx="10"/>
          </p:nvPr>
        </p:nvSpPr>
        <p:spPr/>
        <p:txBody>
          <a:bodyPr/>
          <a:lstStyle/>
          <a:p>
            <a:fld id="{B2E3FE1C-F0EC-4119-8E1E-D5074FDACAC5}" type="datetimeFigureOut">
              <a:rPr lang="it-IT" smtClean="0"/>
              <a:t>16/08/2021</a:t>
            </a:fld>
            <a:endParaRPr lang="it-IT"/>
          </a:p>
        </p:txBody>
      </p:sp>
      <p:sp>
        <p:nvSpPr>
          <p:cNvPr id="6" name="Segnaposto piè di pagina 5">
            <a:extLst>
              <a:ext uri="{FF2B5EF4-FFF2-40B4-BE49-F238E27FC236}">
                <a16:creationId xmlns:a16="http://schemas.microsoft.com/office/drawing/2014/main" id="{0EC1ED42-3D7D-42A7-B911-2618C63A4FB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C14D792-77C6-439C-82A0-17BDB66FAFDB}"/>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1270363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F7FCD85-4AA9-4A2E-8408-DC0A513AAF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1905A90-3356-4454-804E-901114D99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CD4F231-3022-4ADB-87E3-4B750DAC2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E3FE1C-F0EC-4119-8E1E-D5074FDACAC5}" type="datetimeFigureOut">
              <a:rPr lang="it-IT" smtClean="0"/>
              <a:t>16/08/2021</a:t>
            </a:fld>
            <a:endParaRPr lang="it-IT"/>
          </a:p>
        </p:txBody>
      </p:sp>
      <p:sp>
        <p:nvSpPr>
          <p:cNvPr id="5" name="Segnaposto piè di pagina 4">
            <a:extLst>
              <a:ext uri="{FF2B5EF4-FFF2-40B4-BE49-F238E27FC236}">
                <a16:creationId xmlns:a16="http://schemas.microsoft.com/office/drawing/2014/main" id="{59B3AC49-1AB8-43B1-97A1-A90F547A3E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F3B8B79D-2E93-496E-A31C-EAC1658800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68B6A4-DB22-4FAD-8122-BC95A1ADD9CA}" type="slidenum">
              <a:rPr lang="it-IT" smtClean="0"/>
              <a:t>‹N›</a:t>
            </a:fld>
            <a:endParaRPr lang="it-IT"/>
          </a:p>
        </p:txBody>
      </p:sp>
    </p:spTree>
    <p:extLst>
      <p:ext uri="{BB962C8B-B14F-4D97-AF65-F5344CB8AC3E}">
        <p14:creationId xmlns:p14="http://schemas.microsoft.com/office/powerpoint/2010/main" val="1044167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2D2CDC-FC14-4BCE-8246-723805CCE71B}"/>
              </a:ext>
            </a:extLst>
          </p:cNvPr>
          <p:cNvSpPr>
            <a:spLocks noGrp="1"/>
          </p:cNvSpPr>
          <p:nvPr>
            <p:ph type="ctrTitle"/>
          </p:nvPr>
        </p:nvSpPr>
        <p:spPr/>
        <p:txBody>
          <a:bodyPr/>
          <a:lstStyle/>
          <a:p>
            <a:r>
              <a:rPr lang="it-IT" dirty="0"/>
              <a:t>BEERMAN</a:t>
            </a:r>
          </a:p>
        </p:txBody>
      </p:sp>
      <p:sp>
        <p:nvSpPr>
          <p:cNvPr id="3" name="Sottotitolo 2">
            <a:extLst>
              <a:ext uri="{FF2B5EF4-FFF2-40B4-BE49-F238E27FC236}">
                <a16:creationId xmlns:a16="http://schemas.microsoft.com/office/drawing/2014/main" id="{C1A5BEA0-0514-4E84-9786-5A0485ECCB2E}"/>
              </a:ext>
            </a:extLst>
          </p:cNvPr>
          <p:cNvSpPr>
            <a:spLocks noGrp="1"/>
          </p:cNvSpPr>
          <p:nvPr>
            <p:ph type="subTitle" idx="1"/>
          </p:nvPr>
        </p:nvSpPr>
        <p:spPr/>
        <p:txBody>
          <a:bodyPr/>
          <a:lstStyle/>
          <a:p>
            <a:r>
              <a:rPr lang="it-IT" dirty="0"/>
              <a:t>di Locatelli Celeste</a:t>
            </a:r>
          </a:p>
        </p:txBody>
      </p:sp>
    </p:spTree>
    <p:extLst>
      <p:ext uri="{BB962C8B-B14F-4D97-AF65-F5344CB8AC3E}">
        <p14:creationId xmlns:p14="http://schemas.microsoft.com/office/powerpoint/2010/main" val="3009872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con angoli arrotondati 3">
            <a:extLst>
              <a:ext uri="{FF2B5EF4-FFF2-40B4-BE49-F238E27FC236}">
                <a16:creationId xmlns:a16="http://schemas.microsoft.com/office/drawing/2014/main" id="{AFE3E9C8-78B5-4EF3-A1B9-D00F742F614F}"/>
              </a:ext>
            </a:extLst>
          </p:cNvPr>
          <p:cNvSpPr/>
          <p:nvPr/>
        </p:nvSpPr>
        <p:spPr>
          <a:xfrm>
            <a:off x="5505254" y="0"/>
            <a:ext cx="1781666" cy="490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Start </a:t>
            </a:r>
          </a:p>
        </p:txBody>
      </p:sp>
      <p:cxnSp>
        <p:nvCxnSpPr>
          <p:cNvPr id="5" name="Connettore 2 4">
            <a:extLst>
              <a:ext uri="{FF2B5EF4-FFF2-40B4-BE49-F238E27FC236}">
                <a16:creationId xmlns:a16="http://schemas.microsoft.com/office/drawing/2014/main" id="{86797B07-7BEB-4443-82E4-6BF73D7D169E}"/>
              </a:ext>
            </a:extLst>
          </p:cNvPr>
          <p:cNvCxnSpPr>
            <a:cxnSpLocks/>
          </p:cNvCxnSpPr>
          <p:nvPr/>
        </p:nvCxnSpPr>
        <p:spPr>
          <a:xfrm>
            <a:off x="6396087" y="497910"/>
            <a:ext cx="0" cy="5625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Rettangolo 5">
            <a:extLst>
              <a:ext uri="{FF2B5EF4-FFF2-40B4-BE49-F238E27FC236}">
                <a16:creationId xmlns:a16="http://schemas.microsoft.com/office/drawing/2014/main" id="{BF80C6B1-46EC-443C-A904-A70E087AF70A}"/>
              </a:ext>
            </a:extLst>
          </p:cNvPr>
          <p:cNvSpPr/>
          <p:nvPr/>
        </p:nvSpPr>
        <p:spPr>
          <a:xfrm>
            <a:off x="5500540" y="1049032"/>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inizializzazione</a:t>
            </a:r>
          </a:p>
        </p:txBody>
      </p:sp>
      <p:cxnSp>
        <p:nvCxnSpPr>
          <p:cNvPr id="7" name="Connettore 2 6">
            <a:extLst>
              <a:ext uri="{FF2B5EF4-FFF2-40B4-BE49-F238E27FC236}">
                <a16:creationId xmlns:a16="http://schemas.microsoft.com/office/drawing/2014/main" id="{1FC6F30A-2543-4AD5-9F6B-54756D7DA8DD}"/>
              </a:ext>
            </a:extLst>
          </p:cNvPr>
          <p:cNvCxnSpPr>
            <a:cxnSpLocks/>
            <a:stCxn id="6" idx="2"/>
          </p:cNvCxnSpPr>
          <p:nvPr/>
        </p:nvCxnSpPr>
        <p:spPr>
          <a:xfrm>
            <a:off x="6389016" y="1482665"/>
            <a:ext cx="7071" cy="5442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Rettangolo 7">
            <a:extLst>
              <a:ext uri="{FF2B5EF4-FFF2-40B4-BE49-F238E27FC236}">
                <a16:creationId xmlns:a16="http://schemas.microsoft.com/office/drawing/2014/main" id="{3C9E388B-A5DD-4F92-9C97-C0F65FF2467A}"/>
              </a:ext>
            </a:extLst>
          </p:cNvPr>
          <p:cNvSpPr/>
          <p:nvPr/>
        </p:nvSpPr>
        <p:spPr>
          <a:xfrm>
            <a:off x="5500540" y="2026898"/>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Lettura tasti</a:t>
            </a:r>
          </a:p>
        </p:txBody>
      </p:sp>
      <p:cxnSp>
        <p:nvCxnSpPr>
          <p:cNvPr id="9" name="Connettore 2 8">
            <a:extLst>
              <a:ext uri="{FF2B5EF4-FFF2-40B4-BE49-F238E27FC236}">
                <a16:creationId xmlns:a16="http://schemas.microsoft.com/office/drawing/2014/main" id="{D1E81C18-FE10-4231-9A71-05ED0F0B9864}"/>
              </a:ext>
            </a:extLst>
          </p:cNvPr>
          <p:cNvCxnSpPr/>
          <p:nvPr/>
        </p:nvCxnSpPr>
        <p:spPr>
          <a:xfrm>
            <a:off x="6391373" y="2483076"/>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Rettangolo 9">
            <a:extLst>
              <a:ext uri="{FF2B5EF4-FFF2-40B4-BE49-F238E27FC236}">
                <a16:creationId xmlns:a16="http://schemas.microsoft.com/office/drawing/2014/main" id="{9B709ADA-232F-4D9D-8777-729D5B237DCD}"/>
              </a:ext>
            </a:extLst>
          </p:cNvPr>
          <p:cNvSpPr/>
          <p:nvPr/>
        </p:nvSpPr>
        <p:spPr>
          <a:xfrm>
            <a:off x="5500540" y="2916709"/>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Aggiorna </a:t>
            </a:r>
          </a:p>
        </p:txBody>
      </p:sp>
      <p:cxnSp>
        <p:nvCxnSpPr>
          <p:cNvPr id="11" name="Connettore 2 10">
            <a:extLst>
              <a:ext uri="{FF2B5EF4-FFF2-40B4-BE49-F238E27FC236}">
                <a16:creationId xmlns:a16="http://schemas.microsoft.com/office/drawing/2014/main" id="{332F53FE-B2DE-4088-BE0F-FE0C186F416B}"/>
              </a:ext>
            </a:extLst>
          </p:cNvPr>
          <p:cNvCxnSpPr/>
          <p:nvPr/>
        </p:nvCxnSpPr>
        <p:spPr>
          <a:xfrm>
            <a:off x="6393730" y="3350342"/>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ttangolo 11">
            <a:extLst>
              <a:ext uri="{FF2B5EF4-FFF2-40B4-BE49-F238E27FC236}">
                <a16:creationId xmlns:a16="http://schemas.microsoft.com/office/drawing/2014/main" id="{A3D24990-E224-4DBF-AD20-D2A3307CE2C0}"/>
              </a:ext>
            </a:extLst>
          </p:cNvPr>
          <p:cNvSpPr/>
          <p:nvPr/>
        </p:nvSpPr>
        <p:spPr>
          <a:xfrm>
            <a:off x="5502897" y="3783975"/>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Disegna </a:t>
            </a:r>
          </a:p>
        </p:txBody>
      </p:sp>
      <p:cxnSp>
        <p:nvCxnSpPr>
          <p:cNvPr id="13" name="Connettore a gomito 12">
            <a:extLst>
              <a:ext uri="{FF2B5EF4-FFF2-40B4-BE49-F238E27FC236}">
                <a16:creationId xmlns:a16="http://schemas.microsoft.com/office/drawing/2014/main" id="{F4ACA5F9-D5E8-477C-A7D5-63FA35B884EF}"/>
              </a:ext>
            </a:extLst>
          </p:cNvPr>
          <p:cNvCxnSpPr>
            <a:cxnSpLocks/>
            <a:stCxn id="12" idx="2"/>
          </p:cNvCxnSpPr>
          <p:nvPr/>
        </p:nvCxnSpPr>
        <p:spPr>
          <a:xfrm rot="5400000">
            <a:off x="5720929" y="3686136"/>
            <a:ext cx="138972" cy="1201916"/>
          </a:xfrm>
          <a:prstGeom prst="bentConnector2">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Connettore diritto 13">
            <a:extLst>
              <a:ext uri="{FF2B5EF4-FFF2-40B4-BE49-F238E27FC236}">
                <a16:creationId xmlns:a16="http://schemas.microsoft.com/office/drawing/2014/main" id="{ED94764B-9593-4280-869E-2E36927439FC}"/>
              </a:ext>
            </a:extLst>
          </p:cNvPr>
          <p:cNvCxnSpPr>
            <a:cxnSpLocks/>
          </p:cNvCxnSpPr>
          <p:nvPr/>
        </p:nvCxnSpPr>
        <p:spPr>
          <a:xfrm flipV="1">
            <a:off x="5189457" y="1742523"/>
            <a:ext cx="0" cy="261405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Connettore 2 14">
            <a:extLst>
              <a:ext uri="{FF2B5EF4-FFF2-40B4-BE49-F238E27FC236}">
                <a16:creationId xmlns:a16="http://schemas.microsoft.com/office/drawing/2014/main" id="{CF4EED6D-4695-4BC7-B9DE-C43AF6355F9C}"/>
              </a:ext>
            </a:extLst>
          </p:cNvPr>
          <p:cNvCxnSpPr/>
          <p:nvPr/>
        </p:nvCxnSpPr>
        <p:spPr>
          <a:xfrm>
            <a:off x="5196528" y="1742523"/>
            <a:ext cx="1201916"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73AE81B4-FDA8-4AC1-A798-B1E2EFCD0759}"/>
              </a:ext>
            </a:extLst>
          </p:cNvPr>
          <p:cNvCxnSpPr/>
          <p:nvPr/>
        </p:nvCxnSpPr>
        <p:spPr>
          <a:xfrm>
            <a:off x="6391373" y="4206136"/>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Rettangolo 16">
            <a:extLst>
              <a:ext uri="{FF2B5EF4-FFF2-40B4-BE49-F238E27FC236}">
                <a16:creationId xmlns:a16="http://schemas.microsoft.com/office/drawing/2014/main" id="{483D7507-DB8E-4A45-BCCB-9BB76F15B48D}"/>
              </a:ext>
            </a:extLst>
          </p:cNvPr>
          <p:cNvSpPr/>
          <p:nvPr/>
        </p:nvSpPr>
        <p:spPr>
          <a:xfrm>
            <a:off x="5500540" y="4639769"/>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Classifica </a:t>
            </a:r>
          </a:p>
        </p:txBody>
      </p:sp>
      <p:cxnSp>
        <p:nvCxnSpPr>
          <p:cNvPr id="18" name="Connettore a gomito 17">
            <a:extLst>
              <a:ext uri="{FF2B5EF4-FFF2-40B4-BE49-F238E27FC236}">
                <a16:creationId xmlns:a16="http://schemas.microsoft.com/office/drawing/2014/main" id="{CF7C1E10-01F0-4A91-B9CB-7B4F8EF6B91A}"/>
              </a:ext>
            </a:extLst>
          </p:cNvPr>
          <p:cNvCxnSpPr>
            <a:cxnSpLocks/>
            <a:stCxn id="17" idx="1"/>
          </p:cNvCxnSpPr>
          <p:nvPr/>
        </p:nvCxnSpPr>
        <p:spPr>
          <a:xfrm rot="10800000">
            <a:off x="4305696" y="757724"/>
            <a:ext cx="1194845" cy="4098863"/>
          </a:xfrm>
          <a:prstGeom prst="bentConnector2">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Connettore 2 18">
            <a:extLst>
              <a:ext uri="{FF2B5EF4-FFF2-40B4-BE49-F238E27FC236}">
                <a16:creationId xmlns:a16="http://schemas.microsoft.com/office/drawing/2014/main" id="{BA2B8FAE-20AA-4AF1-9419-F2500E7E2D01}"/>
              </a:ext>
            </a:extLst>
          </p:cNvPr>
          <p:cNvCxnSpPr/>
          <p:nvPr/>
        </p:nvCxnSpPr>
        <p:spPr>
          <a:xfrm>
            <a:off x="4318657" y="757723"/>
            <a:ext cx="2077430"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id="{B260AD67-7166-41EF-A0D1-A2A9D32344FE}"/>
              </a:ext>
            </a:extLst>
          </p:cNvPr>
          <p:cNvCxnSpPr/>
          <p:nvPr/>
        </p:nvCxnSpPr>
        <p:spPr>
          <a:xfrm>
            <a:off x="6384302" y="5068549"/>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Rettangolo con angoli arrotondati 20">
            <a:extLst>
              <a:ext uri="{FF2B5EF4-FFF2-40B4-BE49-F238E27FC236}">
                <a16:creationId xmlns:a16="http://schemas.microsoft.com/office/drawing/2014/main" id="{1570E6E6-1820-491B-87F3-B7C751903365}"/>
              </a:ext>
            </a:extLst>
          </p:cNvPr>
          <p:cNvSpPr/>
          <p:nvPr/>
        </p:nvSpPr>
        <p:spPr>
          <a:xfrm>
            <a:off x="5507611" y="5509216"/>
            <a:ext cx="1781666" cy="490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end </a:t>
            </a:r>
          </a:p>
        </p:txBody>
      </p:sp>
    </p:spTree>
    <p:extLst>
      <p:ext uri="{BB962C8B-B14F-4D97-AF65-F5344CB8AC3E}">
        <p14:creationId xmlns:p14="http://schemas.microsoft.com/office/powerpoint/2010/main" val="1483613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3D0E142A-9B1D-44B7-8201-1C5856FE6A4B}"/>
              </a:ext>
            </a:extLst>
          </p:cNvPr>
          <p:cNvSpPr>
            <a:spLocks noGrp="1"/>
          </p:cNvSpPr>
          <p:nvPr>
            <p:ph type="title"/>
          </p:nvPr>
        </p:nvSpPr>
        <p:spPr>
          <a:xfrm>
            <a:off x="643467" y="640080"/>
            <a:ext cx="3096427" cy="5613236"/>
          </a:xfrm>
        </p:spPr>
        <p:txBody>
          <a:bodyPr anchor="ctr">
            <a:normAutofit/>
          </a:bodyPr>
          <a:lstStyle/>
          <a:p>
            <a:r>
              <a:rPr lang="it-IT">
                <a:solidFill>
                  <a:srgbClr val="FFFFFF"/>
                </a:solidFill>
              </a:rPr>
              <a:t>Trama del gioco</a:t>
            </a:r>
          </a:p>
        </p:txBody>
      </p:sp>
      <p:sp>
        <p:nvSpPr>
          <p:cNvPr id="3" name="Segnaposto contenuto 2">
            <a:extLst>
              <a:ext uri="{FF2B5EF4-FFF2-40B4-BE49-F238E27FC236}">
                <a16:creationId xmlns:a16="http://schemas.microsoft.com/office/drawing/2014/main" id="{10972E8F-E0AE-47A8-9ED9-D878F132F8F0}"/>
              </a:ext>
            </a:extLst>
          </p:cNvPr>
          <p:cNvSpPr>
            <a:spLocks noGrp="1"/>
          </p:cNvSpPr>
          <p:nvPr>
            <p:ph idx="1"/>
          </p:nvPr>
        </p:nvSpPr>
        <p:spPr>
          <a:xfrm>
            <a:off x="4699818" y="640082"/>
            <a:ext cx="6848715" cy="2484884"/>
          </a:xfrm>
        </p:spPr>
        <p:txBody>
          <a:bodyPr anchor="ctr">
            <a:normAutofit/>
          </a:bodyPr>
          <a:lstStyle/>
          <a:p>
            <a:pPr marL="0" indent="0">
              <a:buNone/>
            </a:pPr>
            <a:r>
              <a:rPr lang="it-IT" sz="2000" dirty="0" err="1"/>
              <a:t>Beerman</a:t>
            </a:r>
            <a:r>
              <a:rPr lang="it-IT" sz="2000" dirty="0"/>
              <a:t> è ambientato in un bar o locale con 4 tavoli di lunghezza variabile. Il protagonista del gioco è il barista e lo scopo è servire tutti i clienti che si presentano sullo schermo. Ogni cliente servito aumenterà il punteggio di 10 unità, i migliori 20 punteggi verranno visualizzati al termine del gioco. </a:t>
            </a:r>
          </a:p>
        </p:txBody>
      </p:sp>
      <p:pic>
        <p:nvPicPr>
          <p:cNvPr id="5" name="Immagine 4">
            <a:extLst>
              <a:ext uri="{FF2B5EF4-FFF2-40B4-BE49-F238E27FC236}">
                <a16:creationId xmlns:a16="http://schemas.microsoft.com/office/drawing/2014/main" id="{D62DB489-C33C-4D46-9AB1-B79C49BCDD0F}"/>
              </a:ext>
            </a:extLst>
          </p:cNvPr>
          <p:cNvPicPr>
            <a:picLocks noChangeAspect="1"/>
          </p:cNvPicPr>
          <p:nvPr/>
        </p:nvPicPr>
        <p:blipFill>
          <a:blip r:embed="rId2"/>
          <a:stretch>
            <a:fillRect/>
          </a:stretch>
        </p:blipFill>
        <p:spPr>
          <a:xfrm>
            <a:off x="4738801" y="3446698"/>
            <a:ext cx="6725228" cy="2488335"/>
          </a:xfrm>
          <a:prstGeom prst="rect">
            <a:avLst/>
          </a:prstGeom>
        </p:spPr>
      </p:pic>
    </p:spTree>
    <p:extLst>
      <p:ext uri="{BB962C8B-B14F-4D97-AF65-F5344CB8AC3E}">
        <p14:creationId xmlns:p14="http://schemas.microsoft.com/office/powerpoint/2010/main" val="1636811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A42DEA0F-3B93-4555-9C5A-0B25A1BFAA8E}"/>
              </a:ext>
            </a:extLst>
          </p:cNvPr>
          <p:cNvSpPr>
            <a:spLocks noGrp="1"/>
          </p:cNvSpPr>
          <p:nvPr>
            <p:ph type="title"/>
          </p:nvPr>
        </p:nvSpPr>
        <p:spPr>
          <a:xfrm>
            <a:off x="643467" y="321734"/>
            <a:ext cx="10905066" cy="1135737"/>
          </a:xfrm>
        </p:spPr>
        <p:txBody>
          <a:bodyPr>
            <a:normAutofit/>
          </a:bodyPr>
          <a:lstStyle/>
          <a:p>
            <a:r>
              <a:rPr lang="it-IT" sz="3600"/>
              <a:t>Regolamento:</a:t>
            </a:r>
          </a:p>
        </p:txBody>
      </p:sp>
      <p:sp>
        <p:nvSpPr>
          <p:cNvPr id="3" name="Segnaposto contenuto 2">
            <a:extLst>
              <a:ext uri="{FF2B5EF4-FFF2-40B4-BE49-F238E27FC236}">
                <a16:creationId xmlns:a16="http://schemas.microsoft.com/office/drawing/2014/main" id="{B042F7FE-489D-43CE-9FD8-84149722199C}"/>
              </a:ext>
            </a:extLst>
          </p:cNvPr>
          <p:cNvSpPr>
            <a:spLocks noGrp="1"/>
          </p:cNvSpPr>
          <p:nvPr>
            <p:ph idx="1"/>
          </p:nvPr>
        </p:nvSpPr>
        <p:spPr>
          <a:xfrm>
            <a:off x="643469" y="1782981"/>
            <a:ext cx="4008384" cy="4393982"/>
          </a:xfrm>
        </p:spPr>
        <p:txBody>
          <a:bodyPr>
            <a:normAutofit/>
          </a:bodyPr>
          <a:lstStyle/>
          <a:p>
            <a:pPr marL="0" indent="0">
              <a:buNone/>
            </a:pPr>
            <a:r>
              <a:rPr lang="it-IT" sz="2000" dirty="0"/>
              <a:t>La partita termina quando il giocatore ha perso tutte le vite, queste diminuiscono nel momento in cui una birra arriva al limite di un tavolo oppure quando un cliente si avvicina troppo al nostro personaggio. Alcuni sono impazienti mentre altri possono richiedere più birre, questi fattori sono casuali e rendono il gioco più veloce ma anche più divertente.</a:t>
            </a:r>
          </a:p>
        </p:txBody>
      </p:sp>
      <p:grpSp>
        <p:nvGrpSpPr>
          <p:cNvPr id="19"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a:extLst>
              <a:ext uri="{FF2B5EF4-FFF2-40B4-BE49-F238E27FC236}">
                <a16:creationId xmlns:a16="http://schemas.microsoft.com/office/drawing/2014/main" id="{9ED85F3B-C113-4C84-B33B-C3690CB67D71}"/>
              </a:ext>
            </a:extLst>
          </p:cNvPr>
          <p:cNvPicPr>
            <a:picLocks noChangeAspect="1"/>
          </p:cNvPicPr>
          <p:nvPr/>
        </p:nvPicPr>
        <p:blipFill>
          <a:blip r:embed="rId2"/>
          <a:stretch>
            <a:fillRect/>
          </a:stretch>
        </p:blipFill>
        <p:spPr>
          <a:xfrm>
            <a:off x="5295320" y="1830018"/>
            <a:ext cx="6253212" cy="4267817"/>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535875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8C942069-C90A-4146-A629-C47B2F21E2FA}"/>
              </a:ext>
            </a:extLst>
          </p:cNvPr>
          <p:cNvSpPr>
            <a:spLocks noGrp="1"/>
          </p:cNvSpPr>
          <p:nvPr>
            <p:ph type="title"/>
          </p:nvPr>
        </p:nvSpPr>
        <p:spPr>
          <a:xfrm>
            <a:off x="838985" y="283983"/>
            <a:ext cx="10905066" cy="1135737"/>
          </a:xfrm>
        </p:spPr>
        <p:txBody>
          <a:bodyPr>
            <a:normAutofit/>
          </a:bodyPr>
          <a:lstStyle/>
          <a:p>
            <a:r>
              <a:rPr lang="it-IT" sz="3600" dirty="0"/>
              <a:t>Istruzioni:</a:t>
            </a:r>
          </a:p>
        </p:txBody>
      </p:sp>
      <p:sp>
        <p:nvSpPr>
          <p:cNvPr id="3" name="Segnaposto contenuto 2">
            <a:extLst>
              <a:ext uri="{FF2B5EF4-FFF2-40B4-BE49-F238E27FC236}">
                <a16:creationId xmlns:a16="http://schemas.microsoft.com/office/drawing/2014/main" id="{392C9F06-D837-47C9-8245-581854DFF4BB}"/>
              </a:ext>
            </a:extLst>
          </p:cNvPr>
          <p:cNvSpPr>
            <a:spLocks noGrp="1"/>
          </p:cNvSpPr>
          <p:nvPr>
            <p:ph idx="1"/>
          </p:nvPr>
        </p:nvSpPr>
        <p:spPr>
          <a:xfrm>
            <a:off x="838985" y="1457471"/>
            <a:ext cx="5144530" cy="4719492"/>
          </a:xfrm>
        </p:spPr>
        <p:txBody>
          <a:bodyPr>
            <a:normAutofit fontScale="92500" lnSpcReduction="20000"/>
          </a:bodyPr>
          <a:lstStyle/>
          <a:p>
            <a:pPr marL="0" indent="0">
              <a:buNone/>
            </a:pPr>
            <a:r>
              <a:rPr lang="it-IT" sz="2000" dirty="0">
                <a:solidFill>
                  <a:srgbClr val="0070C0"/>
                </a:solidFill>
              </a:rPr>
              <a:t>Fase di avvio:</a:t>
            </a:r>
          </a:p>
          <a:p>
            <a:r>
              <a:rPr lang="it-IT" sz="2000" dirty="0"/>
              <a:t>Premere spazio per avviare il gioco</a:t>
            </a:r>
          </a:p>
          <a:p>
            <a:pPr marL="0" indent="0">
              <a:buNone/>
            </a:pPr>
            <a:endParaRPr lang="it-IT" sz="2000" dirty="0"/>
          </a:p>
          <a:p>
            <a:pPr marL="0" indent="0">
              <a:buNone/>
            </a:pPr>
            <a:r>
              <a:rPr lang="it-IT" sz="2000" dirty="0">
                <a:solidFill>
                  <a:srgbClr val="0070C0"/>
                </a:solidFill>
              </a:rPr>
              <a:t>Fase di gioco:</a:t>
            </a:r>
          </a:p>
          <a:p>
            <a:r>
              <a:rPr lang="it-IT" sz="2000" dirty="0"/>
              <a:t>Usa le freccette per spostarti tra i tavoli</a:t>
            </a:r>
          </a:p>
          <a:p>
            <a:r>
              <a:rPr lang="it-IT" sz="2000" dirty="0"/>
              <a:t>Premi lo spazio per lanciare una birra</a:t>
            </a:r>
          </a:p>
          <a:p>
            <a:r>
              <a:rPr lang="it-IT" sz="2000" dirty="0"/>
              <a:t>Premi lo spazio per passare da un livello all’altro</a:t>
            </a:r>
          </a:p>
          <a:p>
            <a:pPr marL="0" indent="0">
              <a:buNone/>
            </a:pPr>
            <a:endParaRPr lang="it-IT" sz="2000" dirty="0"/>
          </a:p>
          <a:p>
            <a:pPr marL="0" indent="0">
              <a:buNone/>
            </a:pPr>
            <a:r>
              <a:rPr lang="it-IT" sz="2000" dirty="0">
                <a:solidFill>
                  <a:srgbClr val="0070C0"/>
                </a:solidFill>
              </a:rPr>
              <a:t>Fase conclusiva:</a:t>
            </a:r>
          </a:p>
          <a:p>
            <a:r>
              <a:rPr lang="it-IT" sz="2000" dirty="0"/>
              <a:t>Classificato:</a:t>
            </a:r>
          </a:p>
          <a:p>
            <a:pPr lvl="1">
              <a:buSzPct val="80000"/>
              <a:buFont typeface="Wingdings" panose="05000000000000000000" pitchFamily="2" charset="2"/>
              <a:buChar char="§"/>
            </a:pPr>
            <a:r>
              <a:rPr lang="it-IT" sz="2000" dirty="0"/>
              <a:t>Digita il tuo nickname e premi invio</a:t>
            </a:r>
          </a:p>
          <a:p>
            <a:r>
              <a:rPr lang="it-IT" sz="2000" dirty="0"/>
              <a:t>Non classificato:</a:t>
            </a:r>
          </a:p>
          <a:p>
            <a:pPr lvl="1">
              <a:buSzPct val="80000"/>
              <a:buFont typeface="Wingdings" panose="05000000000000000000" pitchFamily="2" charset="2"/>
              <a:buChar char="§"/>
            </a:pPr>
            <a:r>
              <a:rPr lang="it-IT" sz="2000" dirty="0"/>
              <a:t>Premi lo spazio per rigiocare oppure chiudi la finestra per uscire dal gioco</a:t>
            </a:r>
          </a:p>
          <a:p>
            <a:endParaRPr lang="it-IT" sz="11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a:extLst>
              <a:ext uri="{FF2B5EF4-FFF2-40B4-BE49-F238E27FC236}">
                <a16:creationId xmlns:a16="http://schemas.microsoft.com/office/drawing/2014/main" id="{0A4D4521-3A1C-4AB0-B765-A65580798B08}"/>
              </a:ext>
            </a:extLst>
          </p:cNvPr>
          <p:cNvPicPr>
            <a:picLocks noChangeAspect="1"/>
          </p:cNvPicPr>
          <p:nvPr/>
        </p:nvPicPr>
        <p:blipFill>
          <a:blip r:embed="rId2"/>
          <a:stretch>
            <a:fillRect/>
          </a:stretch>
        </p:blipFill>
        <p:spPr>
          <a:xfrm>
            <a:off x="6096000" y="1830018"/>
            <a:ext cx="5565016" cy="3798123"/>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176623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B52BC4FA-3FEF-44D0-9EB4-995E79CE0383}"/>
              </a:ext>
            </a:extLst>
          </p:cNvPr>
          <p:cNvSpPr>
            <a:spLocks noGrp="1"/>
          </p:cNvSpPr>
          <p:nvPr>
            <p:ph type="title"/>
          </p:nvPr>
        </p:nvSpPr>
        <p:spPr>
          <a:xfrm>
            <a:off x="643467" y="321734"/>
            <a:ext cx="10905066" cy="1135737"/>
          </a:xfrm>
        </p:spPr>
        <p:txBody>
          <a:bodyPr>
            <a:normAutofit/>
          </a:bodyPr>
          <a:lstStyle/>
          <a:p>
            <a:r>
              <a:rPr lang="it-IT" sz="3600"/>
              <a:t>Ambiente di sviluppo</a:t>
            </a:r>
          </a:p>
        </p:txBody>
      </p:sp>
      <p:sp>
        <p:nvSpPr>
          <p:cNvPr id="3" name="Segnaposto contenuto 2">
            <a:extLst>
              <a:ext uri="{FF2B5EF4-FFF2-40B4-BE49-F238E27FC236}">
                <a16:creationId xmlns:a16="http://schemas.microsoft.com/office/drawing/2014/main" id="{81036924-C26E-4689-821F-496CE57DEBDD}"/>
              </a:ext>
            </a:extLst>
          </p:cNvPr>
          <p:cNvSpPr>
            <a:spLocks noGrp="1"/>
          </p:cNvSpPr>
          <p:nvPr>
            <p:ph idx="1"/>
          </p:nvPr>
        </p:nvSpPr>
        <p:spPr>
          <a:xfrm>
            <a:off x="643469" y="1782981"/>
            <a:ext cx="4008384" cy="4393982"/>
          </a:xfrm>
        </p:spPr>
        <p:txBody>
          <a:bodyPr>
            <a:normAutofit/>
          </a:bodyPr>
          <a:lstStyle/>
          <a:p>
            <a:r>
              <a:rPr lang="it-IT" sz="2000" dirty="0"/>
              <a:t>Il gioco è stato programmato in C++ utilizzando l’ambiente di sviluppo </a:t>
            </a:r>
            <a:r>
              <a:rPr lang="it-IT" sz="2000" dirty="0" err="1"/>
              <a:t>CodeBlocks</a:t>
            </a:r>
            <a:r>
              <a:rPr lang="it-IT" sz="2000" dirty="0"/>
              <a:t>. </a:t>
            </a:r>
          </a:p>
          <a:p>
            <a:r>
              <a:rPr lang="it-IT" sz="2000" dirty="0"/>
              <a:t>L’applicazione è a finestra windows e utilizza grafica 2D supportata dalla libreria grafica </a:t>
            </a:r>
            <a:r>
              <a:rPr lang="it-IT" sz="2000" dirty="0" err="1"/>
              <a:t>GDIPlus</a:t>
            </a:r>
            <a:endParaRPr lang="it-IT" sz="2000" dirty="0"/>
          </a:p>
          <a:p>
            <a:r>
              <a:rPr lang="it-IT" sz="2000" dirty="0"/>
              <a:t>Per connettere la libreria </a:t>
            </a:r>
            <a:r>
              <a:rPr lang="it-IT" sz="2000" dirty="0" err="1"/>
              <a:t>GDIPlus</a:t>
            </a:r>
            <a:r>
              <a:rPr lang="it-IT" sz="2000" dirty="0"/>
              <a:t> ho dovuto impostare la seguente configurazione in </a:t>
            </a:r>
            <a:r>
              <a:rPr lang="it-IT" sz="2000" dirty="0" err="1"/>
              <a:t>CodeBlocks</a:t>
            </a:r>
            <a:r>
              <a:rPr lang="it-IT" sz="2000" dirty="0"/>
              <a:t>.</a:t>
            </a:r>
          </a:p>
        </p:txBody>
      </p:sp>
      <p:grpSp>
        <p:nvGrpSpPr>
          <p:cNvPr id="11" name="Group 1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2" name="Isosceles Triangle 1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Immagine 3">
            <a:extLst>
              <a:ext uri="{FF2B5EF4-FFF2-40B4-BE49-F238E27FC236}">
                <a16:creationId xmlns:a16="http://schemas.microsoft.com/office/drawing/2014/main" id="{3637E839-EB03-4BC7-ADF2-AEFBF7E72ECE}"/>
              </a:ext>
            </a:extLst>
          </p:cNvPr>
          <p:cNvPicPr>
            <a:picLocks noChangeAspect="1"/>
          </p:cNvPicPr>
          <p:nvPr/>
        </p:nvPicPr>
        <p:blipFill>
          <a:blip r:embed="rId2"/>
          <a:stretch>
            <a:fillRect/>
          </a:stretch>
        </p:blipFill>
        <p:spPr>
          <a:xfrm>
            <a:off x="5745918" y="1782981"/>
            <a:ext cx="5352015" cy="4361892"/>
          </a:xfrm>
          <a:prstGeom prst="rect">
            <a:avLst/>
          </a:prstGeom>
        </p:spPr>
      </p:pic>
      <p:grpSp>
        <p:nvGrpSpPr>
          <p:cNvPr id="15" name="Group 1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6" name="Rectangle 1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507602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5" name="Rectangle 64">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6FD91D4A-4528-40FC-B942-E63E8D1512F2}"/>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Diagramma di flusso</a:t>
            </a:r>
          </a:p>
        </p:txBody>
      </p:sp>
      <p:sp>
        <p:nvSpPr>
          <p:cNvPr id="11" name="Rettangolo con angoli arrotondati 10">
            <a:extLst>
              <a:ext uri="{FF2B5EF4-FFF2-40B4-BE49-F238E27FC236}">
                <a16:creationId xmlns:a16="http://schemas.microsoft.com/office/drawing/2014/main" id="{0E55712C-B402-40B4-8308-A1BDBD21E534}"/>
              </a:ext>
            </a:extLst>
          </p:cNvPr>
          <p:cNvSpPr/>
          <p:nvPr/>
        </p:nvSpPr>
        <p:spPr>
          <a:xfrm>
            <a:off x="7466029" y="478712"/>
            <a:ext cx="1781666" cy="490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Start </a:t>
            </a:r>
          </a:p>
        </p:txBody>
      </p:sp>
      <p:cxnSp>
        <p:nvCxnSpPr>
          <p:cNvPr id="12" name="Connettore 2 11">
            <a:extLst>
              <a:ext uri="{FF2B5EF4-FFF2-40B4-BE49-F238E27FC236}">
                <a16:creationId xmlns:a16="http://schemas.microsoft.com/office/drawing/2014/main" id="{29696625-04BB-461A-BFF7-4C945A4ED69D}"/>
              </a:ext>
            </a:extLst>
          </p:cNvPr>
          <p:cNvCxnSpPr>
            <a:cxnSpLocks/>
          </p:cNvCxnSpPr>
          <p:nvPr/>
        </p:nvCxnSpPr>
        <p:spPr>
          <a:xfrm>
            <a:off x="8356862" y="976622"/>
            <a:ext cx="0" cy="5625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Rettangolo 12">
            <a:extLst>
              <a:ext uri="{FF2B5EF4-FFF2-40B4-BE49-F238E27FC236}">
                <a16:creationId xmlns:a16="http://schemas.microsoft.com/office/drawing/2014/main" id="{B7F40D03-C5F3-4BF5-9CD5-A737F56740DF}"/>
              </a:ext>
            </a:extLst>
          </p:cNvPr>
          <p:cNvSpPr/>
          <p:nvPr/>
        </p:nvSpPr>
        <p:spPr>
          <a:xfrm>
            <a:off x="7461315" y="1527744"/>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inizializzazione</a:t>
            </a:r>
          </a:p>
        </p:txBody>
      </p:sp>
      <p:cxnSp>
        <p:nvCxnSpPr>
          <p:cNvPr id="14" name="Connettore 2 13">
            <a:extLst>
              <a:ext uri="{FF2B5EF4-FFF2-40B4-BE49-F238E27FC236}">
                <a16:creationId xmlns:a16="http://schemas.microsoft.com/office/drawing/2014/main" id="{6CEFF297-E838-45C1-8FAA-7CE5EC076469}"/>
              </a:ext>
            </a:extLst>
          </p:cNvPr>
          <p:cNvCxnSpPr>
            <a:cxnSpLocks/>
            <a:stCxn id="13" idx="2"/>
          </p:cNvCxnSpPr>
          <p:nvPr/>
        </p:nvCxnSpPr>
        <p:spPr>
          <a:xfrm>
            <a:off x="8349791" y="1961377"/>
            <a:ext cx="7071" cy="5442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Rettangolo 14">
            <a:extLst>
              <a:ext uri="{FF2B5EF4-FFF2-40B4-BE49-F238E27FC236}">
                <a16:creationId xmlns:a16="http://schemas.microsoft.com/office/drawing/2014/main" id="{C3FB6E8E-2FB6-485D-9A5E-707F54300EC2}"/>
              </a:ext>
            </a:extLst>
          </p:cNvPr>
          <p:cNvSpPr/>
          <p:nvPr/>
        </p:nvSpPr>
        <p:spPr>
          <a:xfrm>
            <a:off x="7461315" y="2505610"/>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Lettura tasti</a:t>
            </a:r>
          </a:p>
        </p:txBody>
      </p:sp>
      <p:cxnSp>
        <p:nvCxnSpPr>
          <p:cNvPr id="16" name="Connettore 2 15">
            <a:extLst>
              <a:ext uri="{FF2B5EF4-FFF2-40B4-BE49-F238E27FC236}">
                <a16:creationId xmlns:a16="http://schemas.microsoft.com/office/drawing/2014/main" id="{7A4E820F-4FC4-4181-B3D1-1EFCEDA7EE75}"/>
              </a:ext>
            </a:extLst>
          </p:cNvPr>
          <p:cNvCxnSpPr/>
          <p:nvPr/>
        </p:nvCxnSpPr>
        <p:spPr>
          <a:xfrm>
            <a:off x="8352148" y="2961788"/>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Rettangolo 16">
            <a:extLst>
              <a:ext uri="{FF2B5EF4-FFF2-40B4-BE49-F238E27FC236}">
                <a16:creationId xmlns:a16="http://schemas.microsoft.com/office/drawing/2014/main" id="{2F8B1813-1381-473D-AAFC-2763ECBDC493}"/>
              </a:ext>
            </a:extLst>
          </p:cNvPr>
          <p:cNvSpPr/>
          <p:nvPr/>
        </p:nvSpPr>
        <p:spPr>
          <a:xfrm>
            <a:off x="7461315" y="3395421"/>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Aggiorna </a:t>
            </a:r>
          </a:p>
        </p:txBody>
      </p:sp>
      <p:cxnSp>
        <p:nvCxnSpPr>
          <p:cNvPr id="18" name="Connettore 2 17">
            <a:extLst>
              <a:ext uri="{FF2B5EF4-FFF2-40B4-BE49-F238E27FC236}">
                <a16:creationId xmlns:a16="http://schemas.microsoft.com/office/drawing/2014/main" id="{EBA27A97-329F-4B22-936C-4CCFB9427E5C}"/>
              </a:ext>
            </a:extLst>
          </p:cNvPr>
          <p:cNvCxnSpPr/>
          <p:nvPr/>
        </p:nvCxnSpPr>
        <p:spPr>
          <a:xfrm>
            <a:off x="8354505" y="3829054"/>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9" name="Rettangolo 18">
            <a:extLst>
              <a:ext uri="{FF2B5EF4-FFF2-40B4-BE49-F238E27FC236}">
                <a16:creationId xmlns:a16="http://schemas.microsoft.com/office/drawing/2014/main" id="{1BAA7E19-7CB5-470E-B418-0C569F9D3E02}"/>
              </a:ext>
            </a:extLst>
          </p:cNvPr>
          <p:cNvSpPr/>
          <p:nvPr/>
        </p:nvSpPr>
        <p:spPr>
          <a:xfrm>
            <a:off x="7463672" y="4262687"/>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Disegna </a:t>
            </a:r>
          </a:p>
        </p:txBody>
      </p:sp>
      <p:cxnSp>
        <p:nvCxnSpPr>
          <p:cNvPr id="20" name="Connettore a gomito 19">
            <a:extLst>
              <a:ext uri="{FF2B5EF4-FFF2-40B4-BE49-F238E27FC236}">
                <a16:creationId xmlns:a16="http://schemas.microsoft.com/office/drawing/2014/main" id="{592D7ABA-25B3-492F-99D2-131CCB480B27}"/>
              </a:ext>
            </a:extLst>
          </p:cNvPr>
          <p:cNvCxnSpPr>
            <a:cxnSpLocks/>
            <a:stCxn id="19" idx="2"/>
          </p:cNvCxnSpPr>
          <p:nvPr/>
        </p:nvCxnSpPr>
        <p:spPr>
          <a:xfrm rot="5400000">
            <a:off x="7681704" y="4164848"/>
            <a:ext cx="138972" cy="1201916"/>
          </a:xfrm>
          <a:prstGeom prst="bentConnector2">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Connettore diritto 20">
            <a:extLst>
              <a:ext uri="{FF2B5EF4-FFF2-40B4-BE49-F238E27FC236}">
                <a16:creationId xmlns:a16="http://schemas.microsoft.com/office/drawing/2014/main" id="{941904B3-A919-4026-9E88-09F912D5CABC}"/>
              </a:ext>
            </a:extLst>
          </p:cNvPr>
          <p:cNvCxnSpPr>
            <a:cxnSpLocks/>
          </p:cNvCxnSpPr>
          <p:nvPr/>
        </p:nvCxnSpPr>
        <p:spPr>
          <a:xfrm flipV="1">
            <a:off x="7150232" y="2221235"/>
            <a:ext cx="0" cy="261405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2836A004-F9A2-4572-8AF5-5051EA43E7BF}"/>
              </a:ext>
            </a:extLst>
          </p:cNvPr>
          <p:cNvCxnSpPr/>
          <p:nvPr/>
        </p:nvCxnSpPr>
        <p:spPr>
          <a:xfrm>
            <a:off x="7157303" y="2221235"/>
            <a:ext cx="1201916"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4D37C11C-E076-4306-81A8-7F91B68C3332}"/>
              </a:ext>
            </a:extLst>
          </p:cNvPr>
          <p:cNvCxnSpPr/>
          <p:nvPr/>
        </p:nvCxnSpPr>
        <p:spPr>
          <a:xfrm>
            <a:off x="8352148" y="4684848"/>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4" name="Rettangolo 23">
            <a:extLst>
              <a:ext uri="{FF2B5EF4-FFF2-40B4-BE49-F238E27FC236}">
                <a16:creationId xmlns:a16="http://schemas.microsoft.com/office/drawing/2014/main" id="{F2D3AC03-C1E9-4860-B1C0-5F5E0BAC786B}"/>
              </a:ext>
            </a:extLst>
          </p:cNvPr>
          <p:cNvSpPr/>
          <p:nvPr/>
        </p:nvSpPr>
        <p:spPr>
          <a:xfrm>
            <a:off x="7461315" y="5118481"/>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Classifica </a:t>
            </a:r>
          </a:p>
        </p:txBody>
      </p:sp>
      <p:cxnSp>
        <p:nvCxnSpPr>
          <p:cNvPr id="25" name="Connettore a gomito 24">
            <a:extLst>
              <a:ext uri="{FF2B5EF4-FFF2-40B4-BE49-F238E27FC236}">
                <a16:creationId xmlns:a16="http://schemas.microsoft.com/office/drawing/2014/main" id="{B843809C-09F7-4370-95A4-5689A0F0BCA9}"/>
              </a:ext>
            </a:extLst>
          </p:cNvPr>
          <p:cNvCxnSpPr>
            <a:cxnSpLocks/>
            <a:stCxn id="24" idx="1"/>
          </p:cNvCxnSpPr>
          <p:nvPr/>
        </p:nvCxnSpPr>
        <p:spPr>
          <a:xfrm rot="10800000">
            <a:off x="6266471" y="1236436"/>
            <a:ext cx="1194845" cy="4098863"/>
          </a:xfrm>
          <a:prstGeom prst="bentConnector2">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Connettore 2 25">
            <a:extLst>
              <a:ext uri="{FF2B5EF4-FFF2-40B4-BE49-F238E27FC236}">
                <a16:creationId xmlns:a16="http://schemas.microsoft.com/office/drawing/2014/main" id="{A52B4DFE-B562-4A86-B0E9-6F75E22B1F73}"/>
              </a:ext>
            </a:extLst>
          </p:cNvPr>
          <p:cNvCxnSpPr/>
          <p:nvPr/>
        </p:nvCxnSpPr>
        <p:spPr>
          <a:xfrm>
            <a:off x="6279432" y="1236435"/>
            <a:ext cx="2077430"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nettore 2 26">
            <a:extLst>
              <a:ext uri="{FF2B5EF4-FFF2-40B4-BE49-F238E27FC236}">
                <a16:creationId xmlns:a16="http://schemas.microsoft.com/office/drawing/2014/main" id="{A3EF8DB7-7274-466D-B7A3-1480AD8CCFA7}"/>
              </a:ext>
            </a:extLst>
          </p:cNvPr>
          <p:cNvCxnSpPr/>
          <p:nvPr/>
        </p:nvCxnSpPr>
        <p:spPr>
          <a:xfrm>
            <a:off x="8345077" y="5547261"/>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8" name="Rettangolo con angoli arrotondati 27">
            <a:extLst>
              <a:ext uri="{FF2B5EF4-FFF2-40B4-BE49-F238E27FC236}">
                <a16:creationId xmlns:a16="http://schemas.microsoft.com/office/drawing/2014/main" id="{7A312916-ED5F-4E69-BD77-792EF78EAA36}"/>
              </a:ext>
            </a:extLst>
          </p:cNvPr>
          <p:cNvSpPr/>
          <p:nvPr/>
        </p:nvSpPr>
        <p:spPr>
          <a:xfrm>
            <a:off x="7468386" y="5987928"/>
            <a:ext cx="1781666" cy="490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end </a:t>
            </a:r>
          </a:p>
        </p:txBody>
      </p:sp>
    </p:spTree>
    <p:extLst>
      <p:ext uri="{BB962C8B-B14F-4D97-AF65-F5344CB8AC3E}">
        <p14:creationId xmlns:p14="http://schemas.microsoft.com/office/powerpoint/2010/main" val="459551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4EA07C-6C6C-40DE-98C3-78BB3977CE8C}"/>
              </a:ext>
            </a:extLst>
          </p:cNvPr>
          <p:cNvSpPr>
            <a:spLocks noGrp="1"/>
          </p:cNvSpPr>
          <p:nvPr>
            <p:ph type="title"/>
          </p:nvPr>
        </p:nvSpPr>
        <p:spPr/>
        <p:txBody>
          <a:bodyPr/>
          <a:lstStyle/>
          <a:p>
            <a:r>
              <a:rPr lang="it-IT" dirty="0"/>
              <a:t>Lettura dei tasti</a:t>
            </a:r>
          </a:p>
        </p:txBody>
      </p:sp>
      <p:sp>
        <p:nvSpPr>
          <p:cNvPr id="3" name="Segnaposto contenuto 2">
            <a:extLst>
              <a:ext uri="{FF2B5EF4-FFF2-40B4-BE49-F238E27FC236}">
                <a16:creationId xmlns:a16="http://schemas.microsoft.com/office/drawing/2014/main" id="{EB654531-B3A8-4842-93FA-0F89E94DD279}"/>
              </a:ext>
            </a:extLst>
          </p:cNvPr>
          <p:cNvSpPr>
            <a:spLocks noGrp="1"/>
          </p:cNvSpPr>
          <p:nvPr>
            <p:ph idx="1"/>
          </p:nvPr>
        </p:nvSpPr>
        <p:spPr/>
        <p:txBody>
          <a:bodyPr>
            <a:normAutofit/>
          </a:bodyPr>
          <a:lstStyle/>
          <a:p>
            <a:pPr marL="0" indent="0">
              <a:buNone/>
            </a:pPr>
            <a:r>
              <a:rPr lang="it-IT" sz="2000" dirty="0"/>
              <a:t>Per raggiungere questo scopo mi sono servito della funzione </a:t>
            </a:r>
            <a:r>
              <a:rPr lang="it-IT" sz="2000" dirty="0" err="1"/>
              <a:t>WindowsProcessMessages</a:t>
            </a:r>
            <a:r>
              <a:rPr lang="it-IT" sz="2000" dirty="0"/>
              <a:t> che viene invocata all’attivazione di un evento come ad esempio la pressione su un tasto. Il comportamento di ogni singolo tasto è stato ottenuto attraverso uno switch della variabile </a:t>
            </a:r>
            <a:r>
              <a:rPr lang="it-IT" sz="2000" dirty="0" err="1"/>
              <a:t>param</a:t>
            </a:r>
            <a:r>
              <a:rPr lang="it-IT" sz="2000" dirty="0"/>
              <a:t> dal quale è stato possibile definire gli effetti dei tasti sul gioco nei vari momenti.</a:t>
            </a:r>
          </a:p>
        </p:txBody>
      </p:sp>
    </p:spTree>
    <p:extLst>
      <p:ext uri="{BB962C8B-B14F-4D97-AF65-F5344CB8AC3E}">
        <p14:creationId xmlns:p14="http://schemas.microsoft.com/office/powerpoint/2010/main" val="4013324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FB085154-CF27-4A14-8934-6D9B4AB1796E}"/>
              </a:ext>
            </a:extLst>
          </p:cNvPr>
          <p:cNvSpPr>
            <a:spLocks noGrp="1"/>
          </p:cNvSpPr>
          <p:nvPr>
            <p:ph type="title"/>
          </p:nvPr>
        </p:nvSpPr>
        <p:spPr>
          <a:xfrm>
            <a:off x="1014060" y="364236"/>
            <a:ext cx="10905066" cy="1135737"/>
          </a:xfrm>
        </p:spPr>
        <p:txBody>
          <a:bodyPr>
            <a:normAutofit/>
          </a:bodyPr>
          <a:lstStyle/>
          <a:p>
            <a:r>
              <a:rPr lang="it-IT" sz="3600" dirty="0"/>
              <a:t>Risoluzione del </a:t>
            </a:r>
            <a:r>
              <a:rPr lang="it-IT" sz="3600"/>
              <a:t>flickering</a:t>
            </a:r>
            <a:endParaRPr lang="it-IT" sz="3600" dirty="0"/>
          </a:p>
        </p:txBody>
      </p:sp>
      <p:sp>
        <p:nvSpPr>
          <p:cNvPr id="3" name="Segnaposto contenuto 2">
            <a:extLst>
              <a:ext uri="{FF2B5EF4-FFF2-40B4-BE49-F238E27FC236}">
                <a16:creationId xmlns:a16="http://schemas.microsoft.com/office/drawing/2014/main" id="{85141E34-8C92-45FF-965F-89387BC2DAC1}"/>
              </a:ext>
            </a:extLst>
          </p:cNvPr>
          <p:cNvSpPr>
            <a:spLocks noGrp="1"/>
          </p:cNvSpPr>
          <p:nvPr>
            <p:ph idx="1"/>
          </p:nvPr>
        </p:nvSpPr>
        <p:spPr>
          <a:xfrm>
            <a:off x="1014060" y="1779204"/>
            <a:ext cx="4008384" cy="4393982"/>
          </a:xfrm>
        </p:spPr>
        <p:txBody>
          <a:bodyPr>
            <a:normAutofit/>
          </a:bodyPr>
          <a:lstStyle/>
          <a:p>
            <a:pPr marL="0" indent="0">
              <a:buNone/>
            </a:pPr>
            <a:r>
              <a:rPr lang="it-IT" sz="2000" dirty="0"/>
              <a:t>Il </a:t>
            </a:r>
            <a:r>
              <a:rPr lang="it-IT" sz="2000" dirty="0" err="1"/>
              <a:t>flickering</a:t>
            </a:r>
            <a:r>
              <a:rPr lang="it-IT" sz="2000" dirty="0"/>
              <a:t> è un problema che emerge spesso nella programmazione dei giochi. Si manifesta quando vengono stampati a schermo oggetti in movimento che dovrebbero spostarsi con fluidità ma a causa del  </a:t>
            </a:r>
            <a:r>
              <a:rPr lang="it-IT" sz="2000" dirty="0" err="1"/>
              <a:t>flickering</a:t>
            </a:r>
            <a:r>
              <a:rPr lang="it-IT" sz="2000" dirty="0"/>
              <a:t> si muovono a scatti. Per risolvere questo inconveniente ho utilizzato la tecnica del </a:t>
            </a:r>
            <a:r>
              <a:rPr lang="it-IT" sz="2000" dirty="0" err="1"/>
              <a:t>doublebuffering</a:t>
            </a:r>
            <a:r>
              <a:rPr lang="it-IT" sz="2000" dirty="0"/>
              <a:t> che detto semplicemente, compone l’immagine da visualizzare in memoria e solo alla fine viene riportata sullo schermo, evitando l’effetto di ridisegno.</a:t>
            </a:r>
          </a:p>
        </p:txBody>
      </p:sp>
      <p:grpSp>
        <p:nvGrpSpPr>
          <p:cNvPr id="51" name="Group 5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52" name="Isosceles Triangle 5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Immagine 14" descr="Immagine che contiene testo&#10;&#10;Descrizione generata automaticamente">
            <a:extLst>
              <a:ext uri="{FF2B5EF4-FFF2-40B4-BE49-F238E27FC236}">
                <a16:creationId xmlns:a16="http://schemas.microsoft.com/office/drawing/2014/main" id="{13D23416-0C67-463D-9A21-586A71C0E405}"/>
              </a:ext>
            </a:extLst>
          </p:cNvPr>
          <p:cNvPicPr>
            <a:picLocks noChangeAspect="1"/>
          </p:cNvPicPr>
          <p:nvPr/>
        </p:nvPicPr>
        <p:blipFill>
          <a:blip r:embed="rId2"/>
          <a:stretch>
            <a:fillRect/>
          </a:stretch>
        </p:blipFill>
        <p:spPr>
          <a:xfrm>
            <a:off x="5295320" y="2424074"/>
            <a:ext cx="6253212" cy="3079706"/>
          </a:xfrm>
          <a:prstGeom prst="rect">
            <a:avLst/>
          </a:prstGeom>
        </p:spPr>
      </p:pic>
      <p:grpSp>
        <p:nvGrpSpPr>
          <p:cNvPr id="55" name="Group 5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56" name="Rectangle 5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421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71E8FD28-1D7F-4CE7-95F0-7500A74F55F0}"/>
              </a:ext>
            </a:extLst>
          </p:cNvPr>
          <p:cNvSpPr>
            <a:spLocks noGrp="1"/>
          </p:cNvSpPr>
          <p:nvPr>
            <p:ph type="title"/>
          </p:nvPr>
        </p:nvSpPr>
        <p:spPr>
          <a:xfrm>
            <a:off x="643467" y="321734"/>
            <a:ext cx="10905066" cy="1135737"/>
          </a:xfrm>
        </p:spPr>
        <p:txBody>
          <a:bodyPr>
            <a:normAutofit/>
          </a:bodyPr>
          <a:lstStyle/>
          <a:p>
            <a:r>
              <a:rPr lang="it-IT" sz="3600"/>
              <a:t>Classifica </a:t>
            </a:r>
          </a:p>
        </p:txBody>
      </p:sp>
      <p:sp>
        <p:nvSpPr>
          <p:cNvPr id="3" name="Segnaposto contenuto 2">
            <a:extLst>
              <a:ext uri="{FF2B5EF4-FFF2-40B4-BE49-F238E27FC236}">
                <a16:creationId xmlns:a16="http://schemas.microsoft.com/office/drawing/2014/main" id="{4B254A26-4EAF-43E0-BDDA-4C242DE89854}"/>
              </a:ext>
            </a:extLst>
          </p:cNvPr>
          <p:cNvSpPr>
            <a:spLocks noGrp="1"/>
          </p:cNvSpPr>
          <p:nvPr>
            <p:ph idx="1"/>
          </p:nvPr>
        </p:nvSpPr>
        <p:spPr>
          <a:xfrm>
            <a:off x="643469" y="1782981"/>
            <a:ext cx="4008384" cy="4393982"/>
          </a:xfrm>
        </p:spPr>
        <p:txBody>
          <a:bodyPr>
            <a:normAutofit/>
          </a:bodyPr>
          <a:lstStyle/>
          <a:p>
            <a:pPr marL="0" indent="0">
              <a:buNone/>
            </a:pPr>
            <a:r>
              <a:rPr lang="it-IT" sz="1900" dirty="0"/>
              <a:t>Per la classifica ho scelto di visualizzare i 20 punteggi migliori. Se il risultato di una partita rientra tra questi, si richiede l’inserimento di un nome che sarà composto da sole lettere. Prima di inserire il </a:t>
            </a:r>
            <a:r>
              <a:rPr lang="it-IT" sz="1900" dirty="0" err="1"/>
              <a:t>nick</a:t>
            </a:r>
            <a:r>
              <a:rPr lang="it-IT" sz="1900" dirty="0"/>
              <a:t> leggo la classifica precedente e la aggiorno se ci sono entrato, inizialmente il </a:t>
            </a:r>
            <a:r>
              <a:rPr lang="it-IT" sz="1900" dirty="0" err="1"/>
              <a:t>nick</a:t>
            </a:r>
            <a:r>
              <a:rPr lang="it-IT" sz="1900" dirty="0"/>
              <a:t> è costituito da una serie di underscore che verrà successivamente sostituito dal </a:t>
            </a:r>
            <a:r>
              <a:rPr lang="it-IT" sz="1900" dirty="0" err="1"/>
              <a:t>nick</a:t>
            </a:r>
            <a:r>
              <a:rPr lang="it-IT" sz="1900" dirty="0"/>
              <a:t> scelto dall’utente, per fare ciò ho utilizzato nuovamente la funzione </a:t>
            </a:r>
            <a:r>
              <a:rPr lang="it-IT" sz="1900" dirty="0" err="1"/>
              <a:t>WindowsProcessMessages</a:t>
            </a:r>
            <a:r>
              <a:rPr lang="it-IT" sz="1900" dirty="0"/>
              <a:t>. Terminata la scrittura del </a:t>
            </a:r>
            <a:r>
              <a:rPr lang="it-IT" sz="1900" dirty="0" err="1"/>
              <a:t>nick</a:t>
            </a:r>
            <a:r>
              <a:rPr lang="it-IT" sz="1900" dirty="0"/>
              <a:t> è necessario premere l’invio per salvare il record ottenuto con il rispettivo nome.     </a:t>
            </a:r>
          </a:p>
        </p:txBody>
      </p:sp>
      <p:grpSp>
        <p:nvGrpSpPr>
          <p:cNvPr id="25" name="Group 24">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26" name="Isosceles Triangle 2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descr="Immagine che contiene testo&#10;&#10;Descrizione generata automaticamente">
            <a:extLst>
              <a:ext uri="{FF2B5EF4-FFF2-40B4-BE49-F238E27FC236}">
                <a16:creationId xmlns:a16="http://schemas.microsoft.com/office/drawing/2014/main" id="{3CD687C1-F086-4264-B45C-9DF67489F797}"/>
              </a:ext>
            </a:extLst>
          </p:cNvPr>
          <p:cNvPicPr>
            <a:picLocks noChangeAspect="1"/>
          </p:cNvPicPr>
          <p:nvPr/>
        </p:nvPicPr>
        <p:blipFill>
          <a:blip r:embed="rId2"/>
          <a:stretch>
            <a:fillRect/>
          </a:stretch>
        </p:blipFill>
        <p:spPr>
          <a:xfrm>
            <a:off x="5295320" y="1822202"/>
            <a:ext cx="6253212" cy="4283449"/>
          </a:xfrm>
          <a:prstGeom prst="rect">
            <a:avLst/>
          </a:prstGeom>
        </p:spPr>
      </p:pic>
      <p:grpSp>
        <p:nvGrpSpPr>
          <p:cNvPr id="29" name="Group 28">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30" name="Rectangle 29">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65776824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9089</TotalTime>
  <Words>496</Words>
  <Application>Microsoft Office PowerPoint</Application>
  <PresentationFormat>Widescreen</PresentationFormat>
  <Paragraphs>45</Paragraphs>
  <Slides>10</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10</vt:i4>
      </vt:variant>
    </vt:vector>
  </HeadingPairs>
  <TitlesOfParts>
    <vt:vector size="15" baseType="lpstr">
      <vt:lpstr>Arial</vt:lpstr>
      <vt:lpstr>Calibri</vt:lpstr>
      <vt:lpstr>Calibri Light</vt:lpstr>
      <vt:lpstr>Wingdings</vt:lpstr>
      <vt:lpstr>Tema di Office</vt:lpstr>
      <vt:lpstr>BEERMAN</vt:lpstr>
      <vt:lpstr>Trama del gioco</vt:lpstr>
      <vt:lpstr>Regolamento:</vt:lpstr>
      <vt:lpstr>Istruzioni:</vt:lpstr>
      <vt:lpstr>Ambiente di sviluppo</vt:lpstr>
      <vt:lpstr>Diagramma di flusso</vt:lpstr>
      <vt:lpstr>Lettura dei tasti</vt:lpstr>
      <vt:lpstr>Risoluzione del flickering</vt:lpstr>
      <vt:lpstr>Classifica </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BEERMAN</dc:title>
  <dc:creator>Celeste</dc:creator>
  <cp:lastModifiedBy>Celeste</cp:lastModifiedBy>
  <cp:revision>12</cp:revision>
  <dcterms:created xsi:type="dcterms:W3CDTF">2021-08-06T15:35:34Z</dcterms:created>
  <dcterms:modified xsi:type="dcterms:W3CDTF">2021-08-16T07:36:30Z</dcterms:modified>
</cp:coreProperties>
</file>